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b="def" i="def"/>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b="def" i="def"/>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b="def" i="def"/>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0" name="Shape 130"/>
          <p:cNvSpPr/>
          <p:nvPr>
            <p:ph type="sldImg"/>
          </p:nvPr>
        </p:nvSpPr>
        <p:spPr>
          <a:xfrm>
            <a:off x="1143000" y="685800"/>
            <a:ext cx="4572000" cy="3429000"/>
          </a:xfrm>
          <a:prstGeom prst="rect">
            <a:avLst/>
          </a:prstGeom>
        </p:spPr>
        <p:txBody>
          <a:bodyPr/>
          <a:lstStyle/>
          <a:p>
            <a:pPr/>
          </a:p>
        </p:txBody>
      </p:sp>
      <p:sp>
        <p:nvSpPr>
          <p:cNvPr id="131" name="Shape 13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re et sous-titre">
    <p:spTree>
      <p:nvGrpSpPr>
        <p:cNvPr id="1" name=""/>
        <p:cNvGrpSpPr/>
        <p:nvPr/>
      </p:nvGrpSpPr>
      <p:grpSpPr>
        <a:xfrm>
          <a:off x="0" y="0"/>
          <a:ext cx="0" cy="0"/>
          <a:chOff x="0" y="0"/>
          <a:chExt cx="0" cy="0"/>
        </a:xfrm>
      </p:grpSpPr>
      <p:sp>
        <p:nvSpPr>
          <p:cNvPr id="13" name="Ligne"/>
          <p:cNvSpPr/>
          <p:nvPr/>
        </p:nvSpPr>
        <p:spPr>
          <a:xfrm>
            <a:off x="508000" y="659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4" name="Ligne"/>
          <p:cNvSpPr/>
          <p:nvPr/>
        </p:nvSpPr>
        <p:spPr>
          <a:xfrm>
            <a:off x="508000" y="408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5" name="Ligne"/>
          <p:cNvSpPr/>
          <p:nvPr/>
        </p:nvSpPr>
        <p:spPr>
          <a:xfrm flipV="1">
            <a:off x="7994302" y="45262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6" name="Lorem Ipsum Dolor"/>
          <p:cNvSpPr txBox="1"/>
          <p:nvPr>
            <p:ph type="body" sz="quarter" idx="13"/>
          </p:nvPr>
        </p:nvSpPr>
        <p:spPr>
          <a:xfrm>
            <a:off x="508000" y="3505200"/>
            <a:ext cx="7200900" cy="508000"/>
          </a:xfrm>
          <a:prstGeom prst="rect">
            <a:avLst/>
          </a:prstGeom>
        </p:spPr>
        <p:txBody>
          <a:bodyPr>
            <a:spAutoFit/>
          </a:bodyPr>
          <a:lstStyle>
            <a:lvl1pPr marL="0" indent="0">
              <a:lnSpc>
                <a:spcPct val="110000"/>
              </a:lnSpc>
              <a:spcBef>
                <a:spcPts val="0"/>
              </a:spcBef>
              <a:buClrTx/>
              <a:buSzTx/>
              <a:buFontTx/>
              <a:buNone/>
              <a:defRPr i="1" sz="2400"/>
            </a:lvl1pPr>
          </a:lstStyle>
          <a:p>
            <a:pPr/>
            <a:r>
              <a:t>Lorem Ipsum Dolor</a:t>
            </a:r>
          </a:p>
        </p:txBody>
      </p:sp>
      <p:sp>
        <p:nvSpPr>
          <p:cNvPr id="17" name="Texte du titre"/>
          <p:cNvSpPr txBox="1"/>
          <p:nvPr>
            <p:ph type="title"/>
          </p:nvPr>
        </p:nvSpPr>
        <p:spPr>
          <a:xfrm>
            <a:off x="508000" y="4140200"/>
            <a:ext cx="7200900" cy="2413000"/>
          </a:xfrm>
          <a:prstGeom prst="rect">
            <a:avLst/>
          </a:prstGeom>
        </p:spPr>
        <p:txBody>
          <a:bodyPr/>
          <a:lstStyle>
            <a:lvl1pPr algn="l"/>
          </a:lstStyle>
          <a:p>
            <a:pPr/>
            <a:r>
              <a:t>Texte du titre</a:t>
            </a:r>
          </a:p>
        </p:txBody>
      </p:sp>
      <p:sp>
        <p:nvSpPr>
          <p:cNvPr id="18" name="Texte niveau 1…"/>
          <p:cNvSpPr txBox="1"/>
          <p:nvPr>
            <p:ph type="body" sz="quarter"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pPr/>
            <a:r>
              <a:t>Texte niveau 1</a:t>
            </a:r>
          </a:p>
          <a:p>
            <a:pPr lvl="1"/>
            <a:r>
              <a:t>Texte niveau 2</a:t>
            </a:r>
          </a:p>
          <a:p>
            <a:pPr lvl="2"/>
            <a:r>
              <a:t>Texte niveau 3</a:t>
            </a:r>
          </a:p>
          <a:p>
            <a:pPr lvl="3"/>
            <a:r>
              <a:t>Texte niveau 4</a:t>
            </a:r>
          </a:p>
          <a:p>
            <a:pPr lvl="4"/>
            <a:r>
              <a:t>Texte niveau 5</a:t>
            </a:r>
          </a:p>
        </p:txBody>
      </p:sp>
      <p:sp>
        <p:nvSpPr>
          <p:cNvPr id="1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itation">
    <p:spTree>
      <p:nvGrpSpPr>
        <p:cNvPr id="1" name=""/>
        <p:cNvGrpSpPr/>
        <p:nvPr/>
      </p:nvGrpSpPr>
      <p:grpSpPr>
        <a:xfrm>
          <a:off x="0" y="0"/>
          <a:ext cx="0" cy="0"/>
          <a:chOff x="0" y="0"/>
          <a:chExt cx="0" cy="0"/>
        </a:xfrm>
      </p:grpSpPr>
      <p:sp>
        <p:nvSpPr>
          <p:cNvPr id="107" name="-Gilles Allain"/>
          <p:cNvSpPr txBox="1"/>
          <p:nvPr>
            <p:ph type="body" sz="quarter" idx="13"/>
          </p:nvPr>
        </p:nvSpPr>
        <p:spPr>
          <a:xfrm>
            <a:off x="533400" y="5969000"/>
            <a:ext cx="11938000" cy="609600"/>
          </a:xfrm>
          <a:prstGeom prst="rect">
            <a:avLst/>
          </a:prstGeom>
        </p:spPr>
        <p:txBody>
          <a:bodyPr anchor="t">
            <a:spAutoFit/>
          </a:bodyPr>
          <a:lstStyle>
            <a:lvl1pPr marL="0" indent="0" algn="ctr">
              <a:spcBef>
                <a:spcPts val="1200"/>
              </a:spcBef>
              <a:buClrTx/>
              <a:buSzTx/>
              <a:buFontTx/>
              <a:buNone/>
              <a:defRPr i="1" sz="3000"/>
            </a:lvl1pPr>
          </a:lstStyle>
          <a:p>
            <a:pPr/>
            <a:r>
              <a:t>-Gilles Allain</a:t>
            </a:r>
          </a:p>
        </p:txBody>
      </p:sp>
      <p:sp>
        <p:nvSpPr>
          <p:cNvPr id="108" name="« Saisissez une citation ici. »"/>
          <p:cNvSpPr txBox="1"/>
          <p:nvPr>
            <p:ph type="body" sz="quarter" idx="14"/>
          </p:nvPr>
        </p:nvSpPr>
        <p:spPr>
          <a:xfrm>
            <a:off x="1270000" y="4254500"/>
            <a:ext cx="10464800" cy="711200"/>
          </a:xfrm>
          <a:prstGeom prst="rect">
            <a:avLst/>
          </a:prstGeom>
        </p:spPr>
        <p:txBody>
          <a:bodyPr>
            <a:spAutoFit/>
          </a:bodyPr>
          <a:lstStyle>
            <a:lvl1pPr marL="0" indent="0" algn="ctr">
              <a:spcBef>
                <a:spcPts val="0"/>
              </a:spcBef>
              <a:buClrTx/>
              <a:buSzTx/>
              <a:buFontTx/>
              <a:buNone/>
            </a:lvl1pPr>
          </a:lstStyle>
          <a:p>
            <a:pPr/>
            <a:r>
              <a:t>« Saisissez une citation ici. » </a:t>
            </a:r>
          </a:p>
        </p:txBody>
      </p:sp>
      <p:sp>
        <p:nvSpPr>
          <p:cNvPr id="10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spTree>
      <p:nvGrpSpPr>
        <p:cNvPr id="1" name=""/>
        <p:cNvGrpSpPr/>
        <p:nvPr/>
      </p:nvGrpSpPr>
      <p:grpSpPr>
        <a:xfrm>
          <a:off x="0" y="0"/>
          <a:ext cx="0" cy="0"/>
          <a:chOff x="0" y="0"/>
          <a:chExt cx="0" cy="0"/>
        </a:xfrm>
      </p:grpSpPr>
      <p:sp>
        <p:nvSpPr>
          <p:cNvPr id="116"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17"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ierge">
    <p:spTree>
      <p:nvGrpSpPr>
        <p:cNvPr id="1" name=""/>
        <p:cNvGrpSpPr/>
        <p:nvPr/>
      </p:nvGrpSpPr>
      <p:grpSpPr>
        <a:xfrm>
          <a:off x="0" y="0"/>
          <a:ext cx="0" cy="0"/>
          <a:chOff x="0" y="0"/>
          <a:chExt cx="0" cy="0"/>
        </a:xfrm>
      </p:grpSpPr>
      <p:sp>
        <p:nvSpPr>
          <p:cNvPr id="12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Horizontale">
    <p:spTree>
      <p:nvGrpSpPr>
        <p:cNvPr id="1" name=""/>
        <p:cNvGrpSpPr/>
        <p:nvPr/>
      </p:nvGrpSpPr>
      <p:grpSpPr>
        <a:xfrm>
          <a:off x="0" y="0"/>
          <a:ext cx="0" cy="0"/>
          <a:chOff x="0" y="0"/>
          <a:chExt cx="0" cy="0"/>
        </a:xfrm>
      </p:grpSpPr>
      <p:sp>
        <p:nvSpPr>
          <p:cNvPr id="26" name="Ligne"/>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7" name="Ligne"/>
          <p:cNvSpPr/>
          <p:nvPr/>
        </p:nvSpPr>
        <p:spPr>
          <a:xfrm>
            <a:off x="508000" y="913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8" name="Ligne"/>
          <p:cNvSpPr/>
          <p:nvPr/>
        </p:nvSpPr>
        <p:spPr>
          <a:xfrm>
            <a:off x="508000" y="662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9" name="Ligne"/>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0" name="Lorem Ipsum Dolor"/>
          <p:cNvSpPr txBox="1"/>
          <p:nvPr>
            <p:ph type="body" sz="quarter" idx="13"/>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i="1" sz="2400"/>
            </a:lvl1pPr>
          </a:lstStyle>
          <a:p>
            <a:pPr/>
            <a:r>
              <a:t>Lorem Ipsum Dolor</a:t>
            </a:r>
          </a:p>
        </p:txBody>
      </p:sp>
      <p:sp>
        <p:nvSpPr>
          <p:cNvPr id="31" name="Image"/>
          <p:cNvSpPr/>
          <p:nvPr>
            <p:ph type="pic" idx="14"/>
          </p:nvPr>
        </p:nvSpPr>
        <p:spPr>
          <a:xfrm>
            <a:off x="596900" y="633461"/>
            <a:ext cx="11811000" cy="5207001"/>
          </a:xfrm>
          <a:prstGeom prst="rect">
            <a:avLst/>
          </a:prstGeom>
          <a:ln w="9525">
            <a:round/>
          </a:ln>
        </p:spPr>
        <p:txBody>
          <a:bodyPr lIns="91439" tIns="45719" rIns="91439" bIns="45719" anchor="t">
            <a:noAutofit/>
          </a:bodyPr>
          <a:lstStyle/>
          <a:p>
            <a:pPr/>
          </a:p>
        </p:txBody>
      </p:sp>
      <p:sp>
        <p:nvSpPr>
          <p:cNvPr id="32" name="Texte du titre"/>
          <p:cNvSpPr txBox="1"/>
          <p:nvPr>
            <p:ph type="title"/>
          </p:nvPr>
        </p:nvSpPr>
        <p:spPr>
          <a:xfrm>
            <a:off x="508000" y="6680200"/>
            <a:ext cx="7200900" cy="2413000"/>
          </a:xfrm>
          <a:prstGeom prst="rect">
            <a:avLst/>
          </a:prstGeom>
        </p:spPr>
        <p:txBody>
          <a:bodyPr/>
          <a:lstStyle>
            <a:lvl1pPr algn="l"/>
          </a:lstStyle>
          <a:p>
            <a:pPr/>
            <a:r>
              <a:t>Texte du titre</a:t>
            </a:r>
          </a:p>
        </p:txBody>
      </p:sp>
      <p:sp>
        <p:nvSpPr>
          <p:cNvPr id="33" name="Texte niveau 1…"/>
          <p:cNvSpPr txBox="1"/>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pPr/>
            <a:r>
              <a:t>Texte niveau 1</a:t>
            </a:r>
          </a:p>
          <a:p>
            <a:pPr lvl="1"/>
            <a:r>
              <a:t>Texte niveau 2</a:t>
            </a:r>
          </a:p>
          <a:p>
            <a:pPr lvl="2"/>
            <a:r>
              <a:t>Texte niveau 3</a:t>
            </a:r>
          </a:p>
          <a:p>
            <a:pPr lvl="3"/>
            <a:r>
              <a:t>Texte niveau 4</a:t>
            </a:r>
          </a:p>
          <a:p>
            <a:pPr lvl="4"/>
            <a:r>
              <a:t>Texte niveau 5</a:t>
            </a:r>
          </a:p>
        </p:txBody>
      </p:sp>
      <p:sp>
        <p:nvSpPr>
          <p:cNvPr id="3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re - Centré">
    <p:spTree>
      <p:nvGrpSpPr>
        <p:cNvPr id="1" name=""/>
        <p:cNvGrpSpPr/>
        <p:nvPr/>
      </p:nvGrpSpPr>
      <p:grpSpPr>
        <a:xfrm>
          <a:off x="0" y="0"/>
          <a:ext cx="0" cy="0"/>
          <a:chOff x="0" y="0"/>
          <a:chExt cx="0" cy="0"/>
        </a:xfrm>
      </p:grpSpPr>
      <p:sp>
        <p:nvSpPr>
          <p:cNvPr id="41" name="Texte du titre"/>
          <p:cNvSpPr txBox="1"/>
          <p:nvPr>
            <p:ph type="title"/>
          </p:nvPr>
        </p:nvSpPr>
        <p:spPr>
          <a:xfrm>
            <a:off x="508000" y="3670300"/>
            <a:ext cx="11988800" cy="2413000"/>
          </a:xfrm>
          <a:prstGeom prst="rect">
            <a:avLst/>
          </a:prstGeom>
        </p:spPr>
        <p:txBody>
          <a:bodyPr/>
          <a:lstStyle/>
          <a:p>
            <a:pPr/>
            <a:r>
              <a:t>Texte du titre</a:t>
            </a:r>
          </a:p>
        </p:txBody>
      </p:sp>
      <p:sp>
        <p:nvSpPr>
          <p:cNvPr id="4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e">
    <p:spTree>
      <p:nvGrpSpPr>
        <p:cNvPr id="1" name=""/>
        <p:cNvGrpSpPr/>
        <p:nvPr/>
      </p:nvGrpSpPr>
      <p:grpSpPr>
        <a:xfrm>
          <a:off x="0" y="0"/>
          <a:ext cx="0" cy="0"/>
          <a:chOff x="0" y="0"/>
          <a:chExt cx="0" cy="0"/>
        </a:xfrm>
      </p:grpSpPr>
      <p:sp>
        <p:nvSpPr>
          <p:cNvPr id="49" name="Ligne"/>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50" name="Ligne"/>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51" name="Lorem Ipsum Dolor"/>
          <p:cNvSpPr txBox="1"/>
          <p:nvPr>
            <p:ph type="body" sz="quarter" idx="13"/>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i="1" sz="2400"/>
            </a:lvl1pPr>
          </a:lstStyle>
          <a:p>
            <a:pPr/>
            <a:r>
              <a:t>Lorem Ipsum Dolor</a:t>
            </a:r>
          </a:p>
        </p:txBody>
      </p:sp>
      <p:sp>
        <p:nvSpPr>
          <p:cNvPr id="52" name="Image"/>
          <p:cNvSpPr/>
          <p:nvPr>
            <p:ph type="pic" sz="half" idx="14"/>
          </p:nvPr>
        </p:nvSpPr>
        <p:spPr>
          <a:xfrm>
            <a:off x="6818219" y="647699"/>
            <a:ext cx="5588001" cy="8331201"/>
          </a:xfrm>
          <a:prstGeom prst="rect">
            <a:avLst/>
          </a:prstGeom>
          <a:ln w="9525">
            <a:round/>
          </a:ln>
        </p:spPr>
        <p:txBody>
          <a:bodyPr lIns="91439" tIns="45719" rIns="91439" bIns="45719" anchor="t">
            <a:noAutofit/>
          </a:bodyPr>
          <a:lstStyle/>
          <a:p>
            <a:pPr/>
          </a:p>
        </p:txBody>
      </p:sp>
      <p:sp>
        <p:nvSpPr>
          <p:cNvPr id="53" name="Texte du titre"/>
          <p:cNvSpPr txBox="1"/>
          <p:nvPr>
            <p:ph type="title"/>
          </p:nvPr>
        </p:nvSpPr>
        <p:spPr>
          <a:xfrm>
            <a:off x="508000" y="2806700"/>
            <a:ext cx="5676900" cy="2032000"/>
          </a:xfrm>
          <a:prstGeom prst="rect">
            <a:avLst/>
          </a:prstGeom>
        </p:spPr>
        <p:txBody>
          <a:bodyPr/>
          <a:lstStyle>
            <a:lvl1pPr algn="l">
              <a:defRPr sz="5600"/>
            </a:lvl1pPr>
          </a:lstStyle>
          <a:p>
            <a:pPr/>
            <a:r>
              <a:t>Texte du titre</a:t>
            </a:r>
          </a:p>
        </p:txBody>
      </p:sp>
      <p:sp>
        <p:nvSpPr>
          <p:cNvPr id="54" name="Texte niveau 1…"/>
          <p:cNvSpPr txBox="1"/>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pPr/>
            <a:r>
              <a:t>Texte niveau 1</a:t>
            </a:r>
          </a:p>
          <a:p>
            <a:pPr lvl="1"/>
            <a:r>
              <a:t>Texte niveau 2</a:t>
            </a:r>
          </a:p>
          <a:p>
            <a:pPr lvl="2"/>
            <a:r>
              <a:t>Texte niveau 3</a:t>
            </a:r>
          </a:p>
          <a:p>
            <a:pPr lvl="3"/>
            <a:r>
              <a:t>Texte niveau 4</a:t>
            </a:r>
          </a:p>
          <a:p>
            <a:pPr lvl="4"/>
            <a:r>
              <a:t>Texte niveau 5</a:t>
            </a:r>
          </a:p>
        </p:txBody>
      </p:sp>
      <p:sp>
        <p:nvSpPr>
          <p:cNvPr id="5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Haut">
    <p:spTree>
      <p:nvGrpSpPr>
        <p:cNvPr id="1" name=""/>
        <p:cNvGrpSpPr/>
        <p:nvPr/>
      </p:nvGrpSpPr>
      <p:grpSpPr>
        <a:xfrm>
          <a:off x="0" y="0"/>
          <a:ext cx="0" cy="0"/>
          <a:chOff x="0" y="0"/>
          <a:chExt cx="0" cy="0"/>
        </a:xfrm>
      </p:grpSpPr>
      <p:sp>
        <p:nvSpPr>
          <p:cNvPr id="62" name="Texte du titre"/>
          <p:cNvSpPr txBox="1"/>
          <p:nvPr>
            <p:ph type="title"/>
          </p:nvPr>
        </p:nvSpPr>
        <p:spPr>
          <a:prstGeom prst="rect">
            <a:avLst/>
          </a:prstGeom>
        </p:spPr>
        <p:txBody>
          <a:bodyPr/>
          <a:lstStyle/>
          <a:p>
            <a:pPr/>
            <a:r>
              <a:t>Texte du titre</a:t>
            </a:r>
          </a:p>
        </p:txBody>
      </p:sp>
      <p:sp>
        <p:nvSpPr>
          <p:cNvPr id="6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70" name="Texte du titre"/>
          <p:cNvSpPr txBox="1"/>
          <p:nvPr>
            <p:ph type="title"/>
          </p:nvPr>
        </p:nvSpPr>
        <p:spPr>
          <a:prstGeom prst="rect">
            <a:avLst/>
          </a:prstGeom>
        </p:spPr>
        <p:txBody>
          <a:bodyPr/>
          <a:lstStyle/>
          <a:p>
            <a:pPr/>
            <a:r>
              <a:t>Texte du titre</a:t>
            </a:r>
          </a:p>
        </p:txBody>
      </p:sp>
      <p:sp>
        <p:nvSpPr>
          <p:cNvPr id="71"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7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puces et photo">
    <p:spTree>
      <p:nvGrpSpPr>
        <p:cNvPr id="1" name=""/>
        <p:cNvGrpSpPr/>
        <p:nvPr/>
      </p:nvGrpSpPr>
      <p:grpSpPr>
        <a:xfrm>
          <a:off x="0" y="0"/>
          <a:ext cx="0" cy="0"/>
          <a:chOff x="0" y="0"/>
          <a:chExt cx="0" cy="0"/>
        </a:xfrm>
      </p:grpSpPr>
      <p:sp>
        <p:nvSpPr>
          <p:cNvPr id="79" name="Image"/>
          <p:cNvSpPr/>
          <p:nvPr>
            <p:ph type="pic" sz="half" idx="13"/>
          </p:nvPr>
        </p:nvSpPr>
        <p:spPr>
          <a:xfrm>
            <a:off x="6819900" y="2654300"/>
            <a:ext cx="5588000" cy="6350000"/>
          </a:xfrm>
          <a:prstGeom prst="rect">
            <a:avLst/>
          </a:prstGeom>
          <a:ln w="9525">
            <a:round/>
          </a:ln>
        </p:spPr>
        <p:txBody>
          <a:bodyPr lIns="91439" tIns="45719" rIns="91439" bIns="45719" anchor="t">
            <a:noAutofit/>
          </a:bodyPr>
          <a:lstStyle/>
          <a:p>
            <a:pPr/>
          </a:p>
        </p:txBody>
      </p:sp>
      <p:sp>
        <p:nvSpPr>
          <p:cNvPr id="80" name="Texte du titre"/>
          <p:cNvSpPr txBox="1"/>
          <p:nvPr>
            <p:ph type="title"/>
          </p:nvPr>
        </p:nvSpPr>
        <p:spPr>
          <a:prstGeom prst="rect">
            <a:avLst/>
          </a:prstGeom>
        </p:spPr>
        <p:txBody>
          <a:bodyPr/>
          <a:lstStyle/>
          <a:p>
            <a:pPr/>
            <a:r>
              <a:t>Texte du titre</a:t>
            </a:r>
          </a:p>
        </p:txBody>
      </p:sp>
      <p:sp>
        <p:nvSpPr>
          <p:cNvPr id="81" name="Texte niveau 1…"/>
          <p:cNvSpPr txBox="1"/>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pPr/>
            <a:r>
              <a:t>Texte niveau 1</a:t>
            </a:r>
          </a:p>
          <a:p>
            <a:pPr lvl="1"/>
            <a:r>
              <a:t>Texte niveau 2</a:t>
            </a:r>
          </a:p>
          <a:p>
            <a:pPr lvl="2"/>
            <a:r>
              <a:t>Texte niveau 3</a:t>
            </a:r>
          </a:p>
          <a:p>
            <a:pPr lvl="3"/>
            <a:r>
              <a:t>Texte niveau 4</a:t>
            </a:r>
          </a:p>
          <a:p>
            <a:pPr lvl="4"/>
            <a:r>
              <a:t>Texte niveau 5</a:t>
            </a:r>
          </a:p>
        </p:txBody>
      </p:sp>
      <p:sp>
        <p:nvSpPr>
          <p:cNvPr id="8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uces">
    <p:spTree>
      <p:nvGrpSpPr>
        <p:cNvPr id="1" name=""/>
        <p:cNvGrpSpPr/>
        <p:nvPr/>
      </p:nvGrpSpPr>
      <p:grpSpPr>
        <a:xfrm>
          <a:off x="0" y="0"/>
          <a:ext cx="0" cy="0"/>
          <a:chOff x="0" y="0"/>
          <a:chExt cx="0" cy="0"/>
        </a:xfrm>
      </p:grpSpPr>
      <p:sp>
        <p:nvSpPr>
          <p:cNvPr id="89" name="Texte niveau 1…"/>
          <p:cNvSpPr txBox="1"/>
          <p:nvPr>
            <p:ph type="body" idx="1"/>
          </p:nvPr>
        </p:nvSpPr>
        <p:spPr>
          <a:xfrm>
            <a:off x="508000" y="1270000"/>
            <a:ext cx="11988800" cy="7213600"/>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9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 photos">
    <p:spTree>
      <p:nvGrpSpPr>
        <p:cNvPr id="1" name=""/>
        <p:cNvGrpSpPr/>
        <p:nvPr/>
      </p:nvGrpSpPr>
      <p:grpSpPr>
        <a:xfrm>
          <a:off x="0" y="0"/>
          <a:ext cx="0" cy="0"/>
          <a:chOff x="0" y="0"/>
          <a:chExt cx="0" cy="0"/>
        </a:xfrm>
      </p:grpSpPr>
      <p:sp>
        <p:nvSpPr>
          <p:cNvPr id="97" name="Image"/>
          <p:cNvSpPr/>
          <p:nvPr>
            <p:ph type="pic" sz="quarter" idx="13"/>
          </p:nvPr>
        </p:nvSpPr>
        <p:spPr>
          <a:xfrm>
            <a:off x="6856319" y="4772799"/>
            <a:ext cx="5499101" cy="4229101"/>
          </a:xfrm>
          <a:prstGeom prst="rect">
            <a:avLst/>
          </a:prstGeom>
          <a:ln w="9525">
            <a:round/>
          </a:ln>
        </p:spPr>
        <p:txBody>
          <a:bodyPr lIns="91439" tIns="45719" rIns="91439" bIns="45719" anchor="t">
            <a:noAutofit/>
          </a:bodyPr>
          <a:lstStyle/>
          <a:p>
            <a:pPr/>
          </a:p>
        </p:txBody>
      </p:sp>
      <p:sp>
        <p:nvSpPr>
          <p:cNvPr id="98" name="Image"/>
          <p:cNvSpPr/>
          <p:nvPr>
            <p:ph type="pic" sz="quarter" idx="14"/>
          </p:nvPr>
        </p:nvSpPr>
        <p:spPr>
          <a:xfrm>
            <a:off x="6860562" y="609600"/>
            <a:ext cx="5499101" cy="3530600"/>
          </a:xfrm>
          <a:prstGeom prst="rect">
            <a:avLst/>
          </a:prstGeom>
          <a:ln w="9525">
            <a:round/>
          </a:ln>
        </p:spPr>
        <p:txBody>
          <a:bodyPr lIns="91439" tIns="45719" rIns="91439" bIns="45719" anchor="t">
            <a:noAutofit/>
          </a:bodyPr>
          <a:lstStyle/>
          <a:p>
            <a:pPr/>
          </a:p>
        </p:txBody>
      </p:sp>
      <p:sp>
        <p:nvSpPr>
          <p:cNvPr id="99" name="Image"/>
          <p:cNvSpPr/>
          <p:nvPr>
            <p:ph type="pic" sz="half" idx="15"/>
          </p:nvPr>
        </p:nvSpPr>
        <p:spPr>
          <a:xfrm>
            <a:off x="557119" y="609599"/>
            <a:ext cx="5588001" cy="8394701"/>
          </a:xfrm>
          <a:prstGeom prst="rect">
            <a:avLst/>
          </a:prstGeom>
          <a:ln w="9525">
            <a:round/>
          </a:ln>
        </p:spPr>
        <p:txBody>
          <a:bodyPr lIns="91439" tIns="45719" rIns="91439" bIns="45719" anchor="t">
            <a:noAutofit/>
          </a:bodyPr>
          <a:lstStyle/>
          <a:p>
            <a:pPr/>
          </a:p>
        </p:txBody>
      </p:sp>
      <p:sp>
        <p:nvSpPr>
          <p:cNvPr id="10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Ligne"/>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 name="Ligne"/>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 name="Texte du titre"/>
          <p:cNvSpPr txBox="1"/>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du titre</a:t>
            </a:r>
          </a:p>
        </p:txBody>
      </p:sp>
      <p:sp>
        <p:nvSpPr>
          <p:cNvPr id="5" name="Texte niveau 1…"/>
          <p:cNvSpPr txBox="1"/>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6" name="Numéro de diapositive"/>
          <p:cNvSpPr txBox="1"/>
          <p:nvPr>
            <p:ph type="sldNum" sz="quarter" idx="2"/>
          </p:nvPr>
        </p:nvSpPr>
        <p:spPr>
          <a:xfrm>
            <a:off x="6324599" y="9258300"/>
            <a:ext cx="342901" cy="406400"/>
          </a:xfrm>
          <a:prstGeom prst="rect">
            <a:avLst/>
          </a:prstGeom>
          <a:ln w="12700">
            <a:miter lim="400000"/>
          </a:ln>
        </p:spPr>
        <p:txBody>
          <a:bodyPr wrap="none" lIns="50800" tIns="50800" rIns="50800" bIns="50800">
            <a:spAutoFit/>
          </a:bodyPr>
          <a:lstStyle>
            <a:lvl1pPr>
              <a:defRPr sz="1800">
                <a:solidFill>
                  <a:srgbClr val="4C4946"/>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mn-lt"/>
          <a:ea typeface="+mn-ea"/>
          <a:cs typeface="+mn-cs"/>
          <a:sym typeface="Bodoni SvtyTwo ITC TT-Book"/>
        </a:defRPr>
      </a:lvl1pPr>
      <a:lvl2pPr marL="0" marR="0" indent="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mn-lt"/>
          <a:ea typeface="+mn-ea"/>
          <a:cs typeface="+mn-cs"/>
          <a:sym typeface="Bodoni SvtyTwo ITC TT-Book"/>
        </a:defRPr>
      </a:lvl2pPr>
      <a:lvl3pPr marL="0" marR="0" indent="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mn-lt"/>
          <a:ea typeface="+mn-ea"/>
          <a:cs typeface="+mn-cs"/>
          <a:sym typeface="Bodoni SvtyTwo ITC TT-Book"/>
        </a:defRPr>
      </a:lvl3pPr>
      <a:lvl4pPr marL="0" marR="0" indent="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mn-lt"/>
          <a:ea typeface="+mn-ea"/>
          <a:cs typeface="+mn-cs"/>
          <a:sym typeface="Bodoni SvtyTwo ITC TT-Book"/>
        </a:defRPr>
      </a:lvl4pPr>
      <a:lvl5pPr marL="0" marR="0" indent="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mn-lt"/>
          <a:ea typeface="+mn-ea"/>
          <a:cs typeface="+mn-cs"/>
          <a:sym typeface="Bodoni SvtyTwo ITC TT-Book"/>
        </a:defRPr>
      </a:lvl5pPr>
      <a:lvl6pPr marL="0" marR="0" indent="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mn-lt"/>
          <a:ea typeface="+mn-ea"/>
          <a:cs typeface="+mn-cs"/>
          <a:sym typeface="Bodoni SvtyTwo ITC TT-Book"/>
        </a:defRPr>
      </a:lvl6pPr>
      <a:lvl7pPr marL="0" marR="0" indent="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mn-lt"/>
          <a:ea typeface="+mn-ea"/>
          <a:cs typeface="+mn-cs"/>
          <a:sym typeface="Bodoni SvtyTwo ITC TT-Book"/>
        </a:defRPr>
      </a:lvl7pPr>
      <a:lvl8pPr marL="0" marR="0" indent="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mn-lt"/>
          <a:ea typeface="+mn-ea"/>
          <a:cs typeface="+mn-cs"/>
          <a:sym typeface="Bodoni SvtyTwo ITC TT-Book"/>
        </a:defRPr>
      </a:lvl8pPr>
      <a:lvl9pPr marL="0" marR="0" indent="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 Id="rId3" Type="http://schemas.openxmlformats.org/officeDocument/2006/relationships/image" Target="../media/image2.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tif"/><Relationship Id="rId3" Type="http://schemas.openxmlformats.org/officeDocument/2006/relationships/image" Target="../media/image6.tif"/><Relationship Id="rId4" Type="http://schemas.openxmlformats.org/officeDocument/2006/relationships/image" Target="../media/image7.tif"/><Relationship Id="rId5" Type="http://schemas.openxmlformats.org/officeDocument/2006/relationships/image" Target="../media/image8.tif"/><Relationship Id="rId6" Type="http://schemas.openxmlformats.org/officeDocument/2006/relationships/image" Target="../media/image9.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tif"/><Relationship Id="rId3" Type="http://schemas.openxmlformats.org/officeDocument/2006/relationships/image" Target="../media/image11.tif"/><Relationship Id="rId4" Type="http://schemas.openxmlformats.org/officeDocument/2006/relationships/image" Target="../media/image12.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LES MILIEUX HUMIDES …"/>
          <p:cNvSpPr txBox="1"/>
          <p:nvPr>
            <p:ph type="title"/>
          </p:nvPr>
        </p:nvSpPr>
        <p:spPr>
          <a:prstGeom prst="rect">
            <a:avLst/>
          </a:prstGeom>
        </p:spPr>
        <p:txBody>
          <a:bodyPr/>
          <a:lstStyle/>
          <a:p>
            <a:pPr/>
            <a:r>
              <a:t>LES MILIEUX HUMIDES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LES MILIEUX HUMIDES …"/>
          <p:cNvSpPr txBox="1"/>
          <p:nvPr>
            <p:ph type="title"/>
          </p:nvPr>
        </p:nvSpPr>
        <p:spPr>
          <a:prstGeom prst="rect">
            <a:avLst/>
          </a:prstGeom>
        </p:spPr>
        <p:txBody>
          <a:bodyPr/>
          <a:lstStyle/>
          <a:p>
            <a:pPr/>
            <a:r>
              <a:t>LES MILIEUX HUMIDES …</a:t>
            </a:r>
          </a:p>
        </p:txBody>
      </p:sp>
      <p:sp>
        <p:nvSpPr>
          <p:cNvPr id="136" name="«La régression des milieux humides reste préoccupante dans notre pays. La sauvegarde des zones existantes et la restauration de ces espaces, nécessitent manifestement une nouvelle impulsion. La richesse de ces milieux de transition les inscrit comme des leviers primordiaux dans la lutte contre les changements climatiques et l'adaptation au réchauffement […]»"/>
          <p:cNvSpPr txBox="1"/>
          <p:nvPr>
            <p:ph type="body" idx="1"/>
          </p:nvPr>
        </p:nvSpPr>
        <p:spPr>
          <a:xfrm>
            <a:off x="508000" y="2628900"/>
            <a:ext cx="11988800" cy="4404982"/>
          </a:xfrm>
          <a:prstGeom prst="rect">
            <a:avLst/>
          </a:prstGeom>
        </p:spPr>
        <p:txBody>
          <a:bodyPr/>
          <a:lstStyle/>
          <a:p>
            <a:pPr marL="0" indent="0" defTabSz="457200">
              <a:lnSpc>
                <a:spcPts val="4600"/>
              </a:lnSpc>
              <a:spcBef>
                <a:spcPts val="1200"/>
              </a:spcBef>
              <a:buClrTx/>
              <a:buSzTx/>
              <a:buFontTx/>
              <a:buNone/>
              <a:defRPr i="1" sz="2700">
                <a:solidFill>
                  <a:srgbClr val="000000"/>
                </a:solidFill>
                <a:latin typeface="Times"/>
                <a:ea typeface="Times"/>
                <a:cs typeface="Times"/>
                <a:sym typeface="Times"/>
              </a:defRPr>
            </a:pPr>
            <a:r>
              <a:rPr i="0"/>
              <a:t>«</a:t>
            </a:r>
            <a:r>
              <a:t>La régression des milieux humides reste préoccupante dans notre pays. La sauvegarde des zones existantes et la restauration de ces espaces, nécessitent manifestement une nouvelle impulsion.</a:t>
            </a:r>
            <a:br/>
            <a:r>
              <a:t>La richesse de ces milieux de transition les inscrit comme des leviers primordiaux dans la lutte contre les changements climatiques et l'adaptation au réchauffement […]</a:t>
            </a:r>
            <a:r>
              <a:rPr i="0"/>
              <a:t>»</a:t>
            </a:r>
          </a:p>
        </p:txBody>
      </p:sp>
      <p:sp>
        <p:nvSpPr>
          <p:cNvPr id="137" name="Edouard Philippe. 3/8/2018. Lancement de la mission parlementaire : Terres d’eau terres d’avenir : « faire de nos zones humides des territoires pionniers de la transition écologique »"/>
          <p:cNvSpPr txBox="1"/>
          <p:nvPr/>
        </p:nvSpPr>
        <p:spPr>
          <a:xfrm>
            <a:off x="268551" y="6646333"/>
            <a:ext cx="12874098" cy="1473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4600"/>
              </a:lnSpc>
              <a:spcBef>
                <a:spcPts val="1200"/>
              </a:spcBef>
              <a:defRPr sz="2700">
                <a:solidFill>
                  <a:srgbClr val="000000"/>
                </a:solidFill>
                <a:latin typeface="Times"/>
                <a:ea typeface="Times"/>
                <a:cs typeface="Times"/>
                <a:sym typeface="Times"/>
              </a:defRPr>
            </a:lvl1pPr>
          </a:lstStyle>
          <a:p>
            <a:pPr>
              <a:defRPr i="1"/>
            </a:pPr>
            <a:r>
              <a:rPr i="0"/>
              <a:t>Edouard Philippe. 3/8/2018. Lancement de la mission parlementaire : Terres d’eau terres d’avenir : « faire de nos zones humides des territoires pionniers de la transition écologique »</a:t>
            </a:r>
            <a:endParaRPr i="0"/>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7"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LES MILIEUX HUMIDES"/>
          <p:cNvSpPr txBox="1"/>
          <p:nvPr>
            <p:ph type="title"/>
          </p:nvPr>
        </p:nvSpPr>
        <p:spPr>
          <a:prstGeom prst="rect">
            <a:avLst/>
          </a:prstGeom>
        </p:spPr>
        <p:txBody>
          <a:bodyPr/>
          <a:lstStyle/>
          <a:p>
            <a:pPr/>
            <a:r>
              <a:t>LES MILIEUX HUMIDES</a:t>
            </a:r>
          </a:p>
        </p:txBody>
      </p:sp>
      <p:pic>
        <p:nvPicPr>
          <p:cNvPr id="140" name="Image" descr="Image"/>
          <p:cNvPicPr>
            <a:picLocks noChangeAspect="1"/>
          </p:cNvPicPr>
          <p:nvPr/>
        </p:nvPicPr>
        <p:blipFill>
          <a:blip r:embed="rId2">
            <a:extLst/>
          </a:blip>
          <a:stretch>
            <a:fillRect/>
          </a:stretch>
        </p:blipFill>
        <p:spPr>
          <a:xfrm>
            <a:off x="485142" y="2533456"/>
            <a:ext cx="5464997" cy="2679612"/>
          </a:xfrm>
          <a:prstGeom prst="rect">
            <a:avLst/>
          </a:prstGeom>
          <a:ln w="12700">
            <a:miter lim="400000"/>
          </a:ln>
        </p:spPr>
      </p:pic>
      <p:pic>
        <p:nvPicPr>
          <p:cNvPr id="141" name="Image" descr="Image"/>
          <p:cNvPicPr>
            <a:picLocks noChangeAspect="1"/>
          </p:cNvPicPr>
          <p:nvPr/>
        </p:nvPicPr>
        <p:blipFill>
          <a:blip r:embed="rId3">
            <a:extLst/>
          </a:blip>
          <a:stretch>
            <a:fillRect/>
          </a:stretch>
        </p:blipFill>
        <p:spPr>
          <a:xfrm>
            <a:off x="6205096" y="4267666"/>
            <a:ext cx="6676206" cy="5218318"/>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Une fonction hydrologique"/>
          <p:cNvSpPr txBox="1"/>
          <p:nvPr>
            <p:ph type="title"/>
          </p:nvPr>
        </p:nvSpPr>
        <p:spPr>
          <a:prstGeom prst="rect">
            <a:avLst/>
          </a:prstGeom>
        </p:spPr>
        <p:txBody>
          <a:bodyPr/>
          <a:lstStyle/>
          <a:p>
            <a:pPr/>
            <a:r>
              <a:t>Une fonction hydrologique</a:t>
            </a:r>
          </a:p>
        </p:txBody>
      </p:sp>
      <p:sp>
        <p:nvSpPr>
          <p:cNvPr id="144" name="Role d’éponge : se gorge d’eau en période humide et la rend en période sèche.…"/>
          <p:cNvSpPr txBox="1"/>
          <p:nvPr>
            <p:ph type="body" sz="half" idx="1"/>
          </p:nvPr>
        </p:nvSpPr>
        <p:spPr>
          <a:xfrm>
            <a:off x="460044" y="2470646"/>
            <a:ext cx="12084712" cy="2670969"/>
          </a:xfrm>
          <a:prstGeom prst="rect">
            <a:avLst/>
          </a:prstGeom>
        </p:spPr>
        <p:txBody>
          <a:bodyPr/>
          <a:lstStyle/>
          <a:p>
            <a:pPr marL="399415" indent="-399415" defTabSz="496570">
              <a:spcBef>
                <a:spcPts val="2000"/>
              </a:spcBef>
              <a:defRPr sz="3060"/>
            </a:pPr>
            <a:r>
              <a:t>Role d’éponge : se gorge d’eau en période humide et la rend en période sèche.</a:t>
            </a:r>
          </a:p>
          <a:p>
            <a:pPr marL="399415" indent="-399415" defTabSz="496570">
              <a:spcBef>
                <a:spcPts val="2000"/>
              </a:spcBef>
              <a:defRPr sz="3060"/>
            </a:pPr>
            <a:r>
              <a:t>Ecretement des crues et soutien du débit d’étiage</a:t>
            </a:r>
          </a:p>
          <a:p>
            <a:pPr marL="399415" indent="-399415" defTabSz="496570">
              <a:spcBef>
                <a:spcPts val="2000"/>
              </a:spcBef>
              <a:defRPr sz="3060"/>
            </a:pPr>
            <a:r>
              <a:t>Protection les inondations (changement climatique)</a:t>
            </a:r>
          </a:p>
        </p:txBody>
      </p:sp>
      <p:pic>
        <p:nvPicPr>
          <p:cNvPr id="145" name="Image" descr="Image"/>
          <p:cNvPicPr>
            <a:picLocks noChangeAspect="1"/>
          </p:cNvPicPr>
          <p:nvPr/>
        </p:nvPicPr>
        <p:blipFill>
          <a:blip r:embed="rId2">
            <a:extLst/>
          </a:blip>
          <a:stretch>
            <a:fillRect/>
          </a:stretch>
        </p:blipFill>
        <p:spPr>
          <a:xfrm>
            <a:off x="2841031" y="5434210"/>
            <a:ext cx="6309546" cy="3808405"/>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Fonction chimique"/>
          <p:cNvSpPr txBox="1"/>
          <p:nvPr>
            <p:ph type="title"/>
          </p:nvPr>
        </p:nvSpPr>
        <p:spPr>
          <a:prstGeom prst="rect">
            <a:avLst/>
          </a:prstGeom>
        </p:spPr>
        <p:txBody>
          <a:bodyPr/>
          <a:lstStyle/>
          <a:p>
            <a:pPr/>
            <a:r>
              <a:t>Fonction chimique</a:t>
            </a:r>
          </a:p>
        </p:txBody>
      </p:sp>
      <p:sp>
        <p:nvSpPr>
          <p:cNvPr id="148" name="Epuration des eaux…"/>
          <p:cNvSpPr txBox="1"/>
          <p:nvPr>
            <p:ph type="body" sz="half" idx="1"/>
          </p:nvPr>
        </p:nvSpPr>
        <p:spPr>
          <a:xfrm>
            <a:off x="508000" y="2287224"/>
            <a:ext cx="11988800" cy="2800351"/>
          </a:xfrm>
          <a:prstGeom prst="rect">
            <a:avLst/>
          </a:prstGeom>
        </p:spPr>
        <p:txBody>
          <a:bodyPr/>
          <a:lstStyle/>
          <a:p>
            <a:pPr marL="418211" indent="-418211" defTabSz="519937">
              <a:spcBef>
                <a:spcPts val="2100"/>
              </a:spcBef>
              <a:defRPr sz="3204"/>
            </a:pPr>
            <a:r>
              <a:t>Epuration des eaux</a:t>
            </a:r>
          </a:p>
          <a:p>
            <a:pPr marL="418211" indent="-418211" defTabSz="519937">
              <a:spcBef>
                <a:spcPts val="2100"/>
              </a:spcBef>
              <a:defRPr sz="3204"/>
            </a:pPr>
            <a:r>
              <a:t>Rétention du phosphore, des métaux, des pathogènes</a:t>
            </a:r>
          </a:p>
          <a:p>
            <a:pPr marL="418211" indent="-418211" defTabSz="519937">
              <a:spcBef>
                <a:spcPts val="2100"/>
              </a:spcBef>
              <a:defRPr sz="3204"/>
            </a:pPr>
            <a:r>
              <a:t>Dénitrification de l’azote et décomposition des polluants (exemple fonctionnement des lagunes)</a:t>
            </a:r>
          </a:p>
        </p:txBody>
      </p:sp>
      <p:pic>
        <p:nvPicPr>
          <p:cNvPr id="149" name="Image" descr="Image"/>
          <p:cNvPicPr>
            <a:picLocks noChangeAspect="1"/>
          </p:cNvPicPr>
          <p:nvPr/>
        </p:nvPicPr>
        <p:blipFill>
          <a:blip r:embed="rId2">
            <a:extLst/>
          </a:blip>
          <a:stretch>
            <a:fillRect/>
          </a:stretch>
        </p:blipFill>
        <p:spPr>
          <a:xfrm>
            <a:off x="1842217" y="5196748"/>
            <a:ext cx="8093417" cy="3970536"/>
          </a:xfrm>
          <a:prstGeom prst="rect">
            <a:avLst/>
          </a:prstGeom>
          <a:ln w="12700">
            <a:miter lim="400000"/>
          </a:ln>
        </p:spPr>
      </p:pic>
      <p:sp>
        <p:nvSpPr>
          <p:cNvPr id="150" name="Barnaud et Fustec, 2007,"/>
          <p:cNvSpPr txBox="1"/>
          <p:nvPr/>
        </p:nvSpPr>
        <p:spPr>
          <a:xfrm>
            <a:off x="7605247" y="9222316"/>
            <a:ext cx="2283888" cy="317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1400">
                <a:solidFill>
                  <a:srgbClr val="111111"/>
                </a:solidFill>
                <a:latin typeface="Helvetica"/>
                <a:ea typeface="Helvetica"/>
                <a:cs typeface="Helvetica"/>
                <a:sym typeface="Helvetica"/>
              </a:defRPr>
            </a:lvl1pPr>
          </a:lstStyle>
          <a:p>
            <a:pPr/>
            <a:r>
              <a:t>Barnaud et Fustec, 2007,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Fonction biologique"/>
          <p:cNvSpPr txBox="1"/>
          <p:nvPr>
            <p:ph type="title"/>
          </p:nvPr>
        </p:nvSpPr>
        <p:spPr>
          <a:prstGeom prst="rect">
            <a:avLst/>
          </a:prstGeom>
        </p:spPr>
        <p:txBody>
          <a:bodyPr/>
          <a:lstStyle/>
          <a:p>
            <a:pPr/>
            <a:r>
              <a:t>Fonction biologique</a:t>
            </a:r>
          </a:p>
        </p:txBody>
      </p:sp>
      <p:sp>
        <p:nvSpPr>
          <p:cNvPr id="153" name="Réservoir de biodiversité…"/>
          <p:cNvSpPr txBox="1"/>
          <p:nvPr>
            <p:ph type="body" sz="half" idx="1"/>
          </p:nvPr>
        </p:nvSpPr>
        <p:spPr>
          <a:xfrm>
            <a:off x="508000" y="2324100"/>
            <a:ext cx="11988800" cy="4210646"/>
          </a:xfrm>
          <a:prstGeom prst="rect">
            <a:avLst/>
          </a:prstGeom>
        </p:spPr>
        <p:txBody>
          <a:bodyPr/>
          <a:lstStyle/>
          <a:p>
            <a:pPr marL="427609" indent="-427609" defTabSz="531622">
              <a:spcBef>
                <a:spcPts val="2100"/>
              </a:spcBef>
              <a:defRPr sz="3276"/>
            </a:pPr>
            <a:r>
              <a:t>Réservoir de biodiversité</a:t>
            </a:r>
          </a:p>
          <a:p>
            <a:pPr marL="427609" indent="-427609" defTabSz="531622">
              <a:spcBef>
                <a:spcPts val="2100"/>
              </a:spcBef>
              <a:defRPr sz="3276"/>
            </a:pPr>
            <a:r>
              <a:t>Un peu plus de 6% des surfaces terrestres mais 12 à 15% des animaux et 100% des amphibiens</a:t>
            </a:r>
          </a:p>
          <a:p>
            <a:pPr marL="427609" indent="-427609" defTabSz="531622">
              <a:spcBef>
                <a:spcPts val="2100"/>
              </a:spcBef>
              <a:defRPr sz="3276"/>
            </a:pPr>
            <a:r>
              <a:t>30 % des espèces végétales et 50 % des oiseaux menacées sont dans des zones humides.</a:t>
            </a:r>
          </a:p>
          <a:p>
            <a:pPr marL="427609" indent="-427609" defTabSz="531622">
              <a:spcBef>
                <a:spcPts val="2100"/>
              </a:spcBef>
              <a:defRPr sz="3276"/>
            </a:pPr>
            <a:r>
              <a:t>Zone de reproduction du brochet</a:t>
            </a:r>
          </a:p>
        </p:txBody>
      </p:sp>
      <p:pic>
        <p:nvPicPr>
          <p:cNvPr id="154" name="Image" descr="Image"/>
          <p:cNvPicPr>
            <a:picLocks noChangeAspect="1"/>
          </p:cNvPicPr>
          <p:nvPr/>
        </p:nvPicPr>
        <p:blipFill>
          <a:blip r:embed="rId2">
            <a:extLst/>
          </a:blip>
          <a:stretch>
            <a:fillRect/>
          </a:stretch>
        </p:blipFill>
        <p:spPr>
          <a:xfrm>
            <a:off x="9440143" y="7032530"/>
            <a:ext cx="2558985" cy="2459824"/>
          </a:xfrm>
          <a:prstGeom prst="rect">
            <a:avLst/>
          </a:prstGeom>
          <a:ln w="12700">
            <a:miter lim="400000"/>
          </a:ln>
        </p:spPr>
      </p:pic>
      <p:pic>
        <p:nvPicPr>
          <p:cNvPr id="155" name="Image" descr="Image"/>
          <p:cNvPicPr>
            <a:picLocks noChangeAspect="1"/>
          </p:cNvPicPr>
          <p:nvPr/>
        </p:nvPicPr>
        <p:blipFill>
          <a:blip r:embed="rId3">
            <a:extLst/>
          </a:blip>
          <a:stretch>
            <a:fillRect/>
          </a:stretch>
        </p:blipFill>
        <p:spPr>
          <a:xfrm>
            <a:off x="582149" y="6982949"/>
            <a:ext cx="2558985" cy="2558985"/>
          </a:xfrm>
          <a:prstGeom prst="rect">
            <a:avLst/>
          </a:prstGeom>
          <a:ln w="12700">
            <a:miter lim="400000"/>
          </a:ln>
        </p:spPr>
      </p:pic>
      <p:pic>
        <p:nvPicPr>
          <p:cNvPr id="156" name="Image" descr="Image"/>
          <p:cNvPicPr>
            <a:picLocks noChangeAspect="1"/>
          </p:cNvPicPr>
          <p:nvPr/>
        </p:nvPicPr>
        <p:blipFill>
          <a:blip r:embed="rId4">
            <a:extLst/>
          </a:blip>
          <a:stretch>
            <a:fillRect/>
          </a:stretch>
        </p:blipFill>
        <p:spPr>
          <a:xfrm>
            <a:off x="3354356" y="7152282"/>
            <a:ext cx="3289861" cy="2220318"/>
          </a:xfrm>
          <a:prstGeom prst="rect">
            <a:avLst/>
          </a:prstGeom>
          <a:ln w="12700">
            <a:miter lim="400000"/>
          </a:ln>
        </p:spPr>
      </p:pic>
      <p:pic>
        <p:nvPicPr>
          <p:cNvPr id="157" name="Image" descr="Image"/>
          <p:cNvPicPr>
            <a:picLocks noChangeAspect="1"/>
          </p:cNvPicPr>
          <p:nvPr/>
        </p:nvPicPr>
        <p:blipFill>
          <a:blip r:embed="rId5">
            <a:extLst/>
          </a:blip>
          <a:stretch>
            <a:fillRect/>
          </a:stretch>
        </p:blipFill>
        <p:spPr>
          <a:xfrm>
            <a:off x="7000896" y="7092141"/>
            <a:ext cx="1755451" cy="2340600"/>
          </a:xfrm>
          <a:prstGeom prst="rect">
            <a:avLst/>
          </a:prstGeom>
          <a:ln w="12700">
            <a:miter lim="400000"/>
          </a:ln>
        </p:spPr>
      </p:pic>
      <p:pic>
        <p:nvPicPr>
          <p:cNvPr id="158" name="Image" descr="Image"/>
          <p:cNvPicPr>
            <a:picLocks noChangeAspect="1"/>
          </p:cNvPicPr>
          <p:nvPr/>
        </p:nvPicPr>
        <p:blipFill>
          <a:blip r:embed="rId6">
            <a:extLst/>
          </a:blip>
          <a:stretch>
            <a:fillRect/>
          </a:stretch>
        </p:blipFill>
        <p:spPr>
          <a:xfrm>
            <a:off x="7634882" y="5135171"/>
            <a:ext cx="2558985" cy="184347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Fonction sociale"/>
          <p:cNvSpPr txBox="1"/>
          <p:nvPr>
            <p:ph type="title"/>
          </p:nvPr>
        </p:nvSpPr>
        <p:spPr>
          <a:prstGeom prst="rect">
            <a:avLst/>
          </a:prstGeom>
        </p:spPr>
        <p:txBody>
          <a:bodyPr/>
          <a:lstStyle/>
          <a:p>
            <a:pPr/>
            <a:r>
              <a:t>Fonction sociale</a:t>
            </a:r>
          </a:p>
        </p:txBody>
      </p:sp>
      <p:sp>
        <p:nvSpPr>
          <p:cNvPr id="161" name="Paysage…"/>
          <p:cNvSpPr txBox="1"/>
          <p:nvPr>
            <p:ph type="body" sz="half" idx="1"/>
          </p:nvPr>
        </p:nvSpPr>
        <p:spPr>
          <a:xfrm>
            <a:off x="508000" y="2628900"/>
            <a:ext cx="11988800" cy="2712906"/>
          </a:xfrm>
          <a:prstGeom prst="rect">
            <a:avLst/>
          </a:prstGeom>
        </p:spPr>
        <p:txBody>
          <a:bodyPr/>
          <a:lstStyle/>
          <a:p>
            <a:pPr/>
            <a:r>
              <a:t>Paysage</a:t>
            </a:r>
          </a:p>
          <a:p>
            <a:pPr/>
            <a:r>
              <a:t>Chasse, observation des oiseaux (3/4 des sites en zone humide, randonnée</a:t>
            </a:r>
          </a:p>
        </p:txBody>
      </p:sp>
      <p:pic>
        <p:nvPicPr>
          <p:cNvPr id="162" name="Image" descr="Image"/>
          <p:cNvPicPr>
            <a:picLocks noChangeAspect="1"/>
          </p:cNvPicPr>
          <p:nvPr/>
        </p:nvPicPr>
        <p:blipFill>
          <a:blip r:embed="rId2">
            <a:extLst/>
          </a:blip>
          <a:stretch>
            <a:fillRect/>
          </a:stretch>
        </p:blipFill>
        <p:spPr>
          <a:xfrm>
            <a:off x="380471" y="5649383"/>
            <a:ext cx="6257396" cy="3003551"/>
          </a:xfrm>
          <a:prstGeom prst="rect">
            <a:avLst/>
          </a:prstGeom>
          <a:ln w="12700">
            <a:miter lim="400000"/>
          </a:ln>
        </p:spPr>
      </p:pic>
      <p:pic>
        <p:nvPicPr>
          <p:cNvPr id="163" name="Image" descr="Image"/>
          <p:cNvPicPr>
            <a:picLocks noChangeAspect="1"/>
          </p:cNvPicPr>
          <p:nvPr/>
        </p:nvPicPr>
        <p:blipFill>
          <a:blip r:embed="rId3">
            <a:extLst/>
          </a:blip>
          <a:stretch>
            <a:fillRect/>
          </a:stretch>
        </p:blipFill>
        <p:spPr>
          <a:xfrm>
            <a:off x="8082290" y="4462783"/>
            <a:ext cx="3237644" cy="2428233"/>
          </a:xfrm>
          <a:prstGeom prst="rect">
            <a:avLst/>
          </a:prstGeom>
          <a:ln w="12700">
            <a:miter lim="400000"/>
          </a:ln>
        </p:spPr>
      </p:pic>
      <p:pic>
        <p:nvPicPr>
          <p:cNvPr id="164" name="Image" descr="Image"/>
          <p:cNvPicPr>
            <a:picLocks noChangeAspect="1"/>
          </p:cNvPicPr>
          <p:nvPr/>
        </p:nvPicPr>
        <p:blipFill>
          <a:blip r:embed="rId4">
            <a:extLst/>
          </a:blip>
          <a:stretch>
            <a:fillRect/>
          </a:stretch>
        </p:blipFill>
        <p:spPr>
          <a:xfrm>
            <a:off x="7393688" y="7092288"/>
            <a:ext cx="3033012" cy="2277757"/>
          </a:xfrm>
          <a:prstGeom prst="rect">
            <a:avLst/>
          </a:prstGeom>
          <a:ln w="12700">
            <a:miter lim="400000"/>
          </a:ln>
        </p:spPr>
      </p:pic>
      <p:sp>
        <p:nvSpPr>
          <p:cNvPr id="165" name="Les ripettes"/>
          <p:cNvSpPr txBox="1"/>
          <p:nvPr/>
        </p:nvSpPr>
        <p:spPr>
          <a:xfrm>
            <a:off x="7449463" y="7194549"/>
            <a:ext cx="1018407"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lvl1pPr>
          </a:lstStyle>
          <a:p>
            <a:pPr/>
            <a:r>
              <a:t>Les ripettes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Lutte contre le réchauffement climatique"/>
          <p:cNvSpPr txBox="1"/>
          <p:nvPr>
            <p:ph type="title"/>
          </p:nvPr>
        </p:nvSpPr>
        <p:spPr>
          <a:prstGeom prst="rect">
            <a:avLst/>
          </a:prstGeom>
        </p:spPr>
        <p:txBody>
          <a:bodyPr/>
          <a:lstStyle>
            <a:lvl1pPr defTabSz="508254">
              <a:spcBef>
                <a:spcPts val="1300"/>
              </a:spcBef>
              <a:defRPr sz="6090"/>
            </a:lvl1pPr>
          </a:lstStyle>
          <a:p>
            <a:pPr/>
            <a:r>
              <a:t>Lutte contre le réchauffement climatique</a:t>
            </a:r>
          </a:p>
        </p:txBody>
      </p:sp>
      <p:sp>
        <p:nvSpPr>
          <p:cNvPr id="168" name="Stockage du C : 70 t de C/ha contre 43 t/ha pour un champ."/>
          <p:cNvSpPr txBox="1"/>
          <p:nvPr>
            <p:ph type="body" idx="1"/>
          </p:nvPr>
        </p:nvSpPr>
        <p:spPr>
          <a:xfrm>
            <a:off x="508000" y="292100"/>
            <a:ext cx="11988800" cy="6096000"/>
          </a:xfrm>
          <a:prstGeom prst="rect">
            <a:avLst/>
          </a:prstGeom>
        </p:spPr>
        <p:txBody>
          <a:bodyPr/>
          <a:lstStyle/>
          <a:p>
            <a:pPr/>
            <a:r>
              <a:t>Stockage du C : 70 t de C/ha contre 43 t/ha pour un champ.</a:t>
            </a:r>
          </a:p>
        </p:txBody>
      </p:sp>
      <p:pic>
        <p:nvPicPr>
          <p:cNvPr id="169" name="Image" descr="Image"/>
          <p:cNvPicPr>
            <a:picLocks noChangeAspect="1"/>
          </p:cNvPicPr>
          <p:nvPr/>
        </p:nvPicPr>
        <p:blipFill>
          <a:blip r:embed="rId2">
            <a:extLst/>
          </a:blip>
          <a:stretch>
            <a:fillRect/>
          </a:stretch>
        </p:blipFill>
        <p:spPr>
          <a:xfrm>
            <a:off x="2904659" y="3888316"/>
            <a:ext cx="6383275" cy="5599044"/>
          </a:xfrm>
          <a:prstGeom prst="rect">
            <a:avLst/>
          </a:prstGeom>
          <a:ln w="12700">
            <a:miter lim="400000"/>
          </a:ln>
        </p:spPr>
      </p:pic>
      <p:sp>
        <p:nvSpPr>
          <p:cNvPr id="170" name="Données météo France…"/>
          <p:cNvSpPr txBox="1"/>
          <p:nvPr/>
        </p:nvSpPr>
        <p:spPr>
          <a:xfrm>
            <a:off x="9410939" y="3996266"/>
            <a:ext cx="3259188"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Données météo France</a:t>
            </a:r>
          </a:p>
          <a:p>
            <a:pPr/>
            <a:r>
              <a:t>Scénario controle +2 °C</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Artificialisation des sols"/>
          <p:cNvSpPr txBox="1"/>
          <p:nvPr>
            <p:ph type="title"/>
          </p:nvPr>
        </p:nvSpPr>
        <p:spPr>
          <a:prstGeom prst="rect">
            <a:avLst/>
          </a:prstGeom>
        </p:spPr>
        <p:txBody>
          <a:bodyPr/>
          <a:lstStyle/>
          <a:p>
            <a:pPr/>
            <a:r>
              <a:t>Artificialisation des sols</a:t>
            </a:r>
          </a:p>
        </p:txBody>
      </p:sp>
      <p:sp>
        <p:nvSpPr>
          <p:cNvPr id="173" name="52 236 ha de prairies, pelouses et pâturages naturels perdus par artificialisation entre 1990 et 2012…"/>
          <p:cNvSpPr txBox="1"/>
          <p:nvPr>
            <p:ph type="body" sz="half" idx="1"/>
          </p:nvPr>
        </p:nvSpPr>
        <p:spPr>
          <a:xfrm>
            <a:off x="508000" y="3013736"/>
            <a:ext cx="11988800" cy="3374364"/>
          </a:xfrm>
          <a:prstGeom prst="rect">
            <a:avLst/>
          </a:prstGeom>
        </p:spPr>
        <p:txBody>
          <a:bodyPr/>
          <a:lstStyle/>
          <a:p>
            <a:pPr marL="305434" indent="-305434" defTabSz="379729">
              <a:spcBef>
                <a:spcPts val="1500"/>
              </a:spcBef>
              <a:defRPr sz="2340"/>
            </a:pPr>
            <a:r>
              <a:t>52 236 ha de prairies, pelouses et pâturages naturels perdus par artificialisation entre 1990 et 2012</a:t>
            </a:r>
          </a:p>
          <a:p>
            <a:pPr marL="305434" indent="-305434" defTabSz="379729">
              <a:spcBef>
                <a:spcPts val="1500"/>
              </a:spcBef>
              <a:defRPr sz="2340"/>
            </a:pPr>
            <a:r>
              <a:t>9,3 % du territoire français sont artificialisés : occupés par des infrastructures humaines (parkings, routes, logements, lotissements...) contre 6,9 % en 1992. </a:t>
            </a:r>
          </a:p>
          <a:p>
            <a:pPr marL="305434" indent="-305434" defTabSz="379729">
              <a:spcBef>
                <a:spcPts val="1500"/>
              </a:spcBef>
              <a:defRPr sz="2340"/>
            </a:pPr>
            <a:r>
              <a:t>1 département tous les 10 ans.</a:t>
            </a:r>
          </a:p>
          <a:p>
            <a:pPr marL="305434" indent="-305434" defTabSz="379729">
              <a:spcBef>
                <a:spcPts val="1500"/>
              </a:spcBef>
              <a:defRPr sz="2340"/>
            </a:pPr>
            <a:r>
              <a:t>1 ha contient 1,5 t de faune (insectes, vers de terre…), 2,5 t de bactéries et 3,5 t de champignons.</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